
<file path=[Content_Types].xml><?xml version="1.0" encoding="utf-8"?>
<Types xmlns="http://schemas.openxmlformats.org/package/2006/content-types"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60" r:id="rId3"/>
    <p:sldId id="288" r:id="rId5"/>
    <p:sldId id="261" r:id="rId6"/>
    <p:sldId id="326" r:id="rId7"/>
    <p:sldId id="285" r:id="rId8"/>
    <p:sldId id="298" r:id="rId9"/>
    <p:sldId id="331" r:id="rId10"/>
    <p:sldId id="328" r:id="rId11"/>
    <p:sldId id="330" r:id="rId12"/>
    <p:sldId id="327" r:id="rId13"/>
    <p:sldId id="286" r:id="rId14"/>
    <p:sldId id="287" r:id="rId15"/>
    <p:sldId id="340" r:id="rId16"/>
    <p:sldId id="324" r:id="rId17"/>
    <p:sldId id="325" r:id="rId18"/>
    <p:sldId id="258" r:id="rId19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27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22" autoAdjust="0"/>
    <p:restoredTop sz="93001" autoAdjust="0"/>
  </p:normalViewPr>
  <p:slideViewPr>
    <p:cSldViewPr snapToGrid="0" showGuides="1">
      <p:cViewPr varScale="1">
        <p:scale>
          <a:sx n="113" d="100"/>
          <a:sy n="113" d="100"/>
        </p:scale>
        <p:origin x="60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F4E2A-B414-41C8-8FBC-26EEF3CB77E7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70101-7E93-45E0-AE3F-06FF13BDAA93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4095f0b26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4095f0b26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4095f0b26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4095f0b26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4095f0b26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4095f0b26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4095f0b26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4095f0b26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4095f0b26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4095f0b26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4095f0b26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4095f0b26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4095f0b26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4095f0b26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4095f0b26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4095f0b26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4095f0b26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4095f0b26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9"/>
            <a:ext cx="12192000" cy="822325"/>
          </a:xfrm>
          <a:prstGeom prst="rect">
            <a:avLst/>
          </a:prstGeom>
          <a:solidFill>
            <a:srgbClr val="D527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0" name="Picture 9" descr="Text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43451" y="144469"/>
            <a:ext cx="2705100" cy="533400"/>
          </a:xfrm>
          <a:prstGeom prst="rect">
            <a:avLst/>
          </a:prstGeo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AB99A7E-9D1A-49D6-A4C9-A7A3F0B69B7C}" type="datetimeFigureOut">
              <a:rPr lang="en-US" smtClean="0"/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DBB386-4D84-4A75-AC7E-910C66A24D6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D527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400">
                <a:latin typeface="Trebuchet MS" panose="020B0603020202020204" pitchFamily="34" charset="0"/>
              </a:rPr>
              <a:t>Natural Sciences and Mathematics</a:t>
            </a:r>
            <a:endParaRPr lang="en-US" sz="1400">
              <a:latin typeface="Trebuchet MS" panose="020B0603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499" y="6477428"/>
            <a:ext cx="328549" cy="3039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508002"/>
            <a:ext cx="1383800" cy="1355049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800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/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600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rmAutofit/>
          </a:bodyPr>
          <a:lstStyle>
            <a:lvl1pPr marL="609600" lvl="0" indent="-414655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200" lvl="1" indent="-398145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828800" lvl="2" indent="-398145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2438400" lvl="3" indent="-398145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3048000" lvl="4" indent="-398145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3657600" lvl="5" indent="-398145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4267200" lvl="6" indent="-398145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4876800" lvl="7" indent="-398145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5486400" lvl="8" indent="-398145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897" tIns="121897" rIns="121897" bIns="121897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altLang="en-US"/>
              <a:t>Click to edit Master title style</a:t>
            </a:r>
            <a:endParaRPr lang="en-US" alt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/>
              <a:t>Click to edit Master text styles</a:t>
            </a:r>
            <a:endParaRPr lang="en-US" altLang="en-US"/>
          </a:p>
          <a:p>
            <a:pPr lvl="1"/>
            <a:r>
              <a:rPr lang="en-US" altLang="en-US"/>
              <a:t>Second level</a:t>
            </a:r>
            <a:endParaRPr lang="en-US" altLang="en-US"/>
          </a:p>
          <a:p>
            <a:pPr lvl="2"/>
            <a:r>
              <a:rPr lang="en-US" altLang="en-US"/>
              <a:t>Third level</a:t>
            </a:r>
            <a:endParaRPr lang="en-US" altLang="en-US"/>
          </a:p>
          <a:p>
            <a:pPr lvl="3"/>
            <a:r>
              <a:rPr lang="en-US" altLang="en-US"/>
              <a:t>Fourth level</a:t>
            </a:r>
            <a:endParaRPr lang="en-US" altLang="en-US"/>
          </a:p>
          <a:p>
            <a:pPr lvl="4"/>
            <a:r>
              <a:rPr lang="en-US" altLang="en-US"/>
              <a:t>Fifth level</a:t>
            </a:r>
            <a:endParaRPr lang="en-US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pPr>
              <a:defRPr/>
            </a:pPr>
            <a:fld id="{4AB99A7E-9D1A-49D6-A4C9-A7A3F0B69B7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pPr>
              <a:defRPr/>
            </a:pPr>
            <a:fld id="{D1DBB386-4D84-4A75-AC7E-910C66A24D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ebuchet MS" panose="020B0603020202020204" pitchFamily="34" charset="0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hyperlink" Target="https://www.google.com/search?q=WGS84&amp;rlz=1C1GCEA_enUS1081US1082&amp;oq=WGS84&amp;gs_lcrp=EgZjaHJvbWUyBggAEEUYOdIBBzM2NGowajmoAgCwAgA&amp;sourceid=chrome&amp;ie=UTF-8" TargetMode="External"/><Relationship Id="rId1" Type="http://schemas.openxmlformats.org/officeDocument/2006/relationships/hyperlink" Target="https://educationcommission.org/updates/five-ways-geospatial-analysis-can-help-visualize-and-solve-some-of-educations-biggest-challenges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>
          <a:xfrm>
            <a:off x="8409317" y="6356359"/>
            <a:ext cx="2743200" cy="365125"/>
          </a:xfrm>
        </p:spPr>
        <p:txBody>
          <a:bodyPr/>
          <a:lstStyle/>
          <a:p>
            <a:fld id="{00000000-1234-1234-1234-123412341234}" type="slidenum">
              <a:rPr lang="en-GB" smtClean="0"/>
            </a:fld>
            <a:endParaRPr lang="en-GB"/>
          </a:p>
        </p:txBody>
      </p:sp>
      <p:pic>
        <p:nvPicPr>
          <p:cNvPr id="3" name="object 2"/>
          <p:cNvPicPr/>
          <p:nvPr/>
        </p:nvPicPr>
        <p:blipFill rotWithShape="1">
          <a:blip r:embed="rId1" cstate="print">
            <a:alphaModFix amt="78000"/>
          </a:blip>
          <a:srcRect t="2071" r="-1" b="779"/>
          <a:stretch>
            <a:fillRect/>
          </a:stretch>
        </p:blipFill>
        <p:spPr>
          <a:xfrm>
            <a:off x="0" y="819807"/>
            <a:ext cx="12192000" cy="6038193"/>
          </a:xfrm>
          <a:prstGeom prst="rect">
            <a:avLst/>
          </a:prstGeom>
          <a:noFill/>
        </p:spPr>
      </p:pic>
      <p:sp>
        <p:nvSpPr>
          <p:cNvPr id="7" name="object 4"/>
          <p:cNvSpPr txBox="1"/>
          <p:nvPr/>
        </p:nvSpPr>
        <p:spPr>
          <a:xfrm>
            <a:off x="3710368" y="3852164"/>
            <a:ext cx="4972050" cy="19653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spc="-20" dirty="0">
                <a:latin typeface="Times New Roman" panose="02020603050405020304"/>
                <a:cs typeface="Times New Roman" panose="02020603050405020304"/>
              </a:rPr>
              <a:t>Team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50" dirty="0">
                <a:latin typeface="Times New Roman" panose="02020603050405020304"/>
                <a:cs typeface="Times New Roman" panose="02020603050405020304"/>
              </a:rPr>
              <a:t>:</a:t>
            </a:r>
            <a:endParaRPr sz="2400" spc="-50" dirty="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 panose="02020603050405020304"/>
                <a:cs typeface="Times New Roman" panose="02020603050405020304"/>
                <a:sym typeface="+mn-ea"/>
              </a:rPr>
              <a:t>Naga</a:t>
            </a:r>
            <a:r>
              <a:rPr sz="2400" spc="-35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z="2400" dirty="0">
                <a:latin typeface="Times New Roman" panose="02020603050405020304"/>
                <a:cs typeface="Times New Roman" panose="02020603050405020304"/>
                <a:sym typeface="+mn-ea"/>
              </a:rPr>
              <a:t>Badra</a:t>
            </a:r>
            <a:r>
              <a:rPr sz="2400" spc="-3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z="2400" dirty="0">
                <a:latin typeface="Times New Roman" panose="02020603050405020304"/>
                <a:cs typeface="Times New Roman" panose="02020603050405020304"/>
                <a:sym typeface="+mn-ea"/>
              </a:rPr>
              <a:t>Kali</a:t>
            </a:r>
            <a:r>
              <a:rPr sz="2400" spc="-4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z="2400" dirty="0">
                <a:latin typeface="Times New Roman" panose="02020603050405020304"/>
                <a:cs typeface="Times New Roman" panose="02020603050405020304"/>
                <a:sym typeface="+mn-ea"/>
              </a:rPr>
              <a:t>Mylavarapu</a:t>
            </a:r>
            <a:r>
              <a:rPr sz="2400" spc="-3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z="2400" dirty="0">
                <a:latin typeface="Times New Roman" panose="02020603050405020304"/>
                <a:cs typeface="Times New Roman" panose="02020603050405020304"/>
                <a:sym typeface="+mn-ea"/>
              </a:rPr>
              <a:t>:</a:t>
            </a:r>
            <a:r>
              <a:rPr sz="2400" spc="-3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z="2400" spc="-10" dirty="0">
                <a:latin typeface="Times New Roman" panose="02020603050405020304"/>
                <a:cs typeface="Times New Roman" panose="02020603050405020304"/>
                <a:sym typeface="+mn-ea"/>
              </a:rPr>
              <a:t>2183705 </a:t>
            </a:r>
            <a:r>
              <a:rPr sz="2400" spc="-25" dirty="0">
                <a:latin typeface="Times New Roman" panose="02020603050405020304"/>
                <a:cs typeface="Times New Roman" panose="02020603050405020304"/>
                <a:sym typeface="+mn-ea"/>
              </a:rPr>
              <a:t>Yaswanth</a:t>
            </a:r>
            <a:r>
              <a:rPr sz="2400" spc="-6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z="2400" dirty="0">
                <a:latin typeface="Times New Roman" panose="02020603050405020304"/>
                <a:cs typeface="Times New Roman" panose="02020603050405020304"/>
                <a:sym typeface="+mn-ea"/>
              </a:rPr>
              <a:t>Chowdary</a:t>
            </a:r>
            <a:r>
              <a:rPr sz="2400" spc="-55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z="2400" dirty="0">
                <a:latin typeface="Times New Roman" panose="02020603050405020304"/>
                <a:cs typeface="Times New Roman" panose="02020603050405020304"/>
                <a:sym typeface="+mn-ea"/>
              </a:rPr>
              <a:t>Pavuluri</a:t>
            </a:r>
            <a:r>
              <a:rPr sz="2400" spc="-55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z="2400" dirty="0">
                <a:latin typeface="Times New Roman" panose="02020603050405020304"/>
                <a:cs typeface="Times New Roman" panose="02020603050405020304"/>
                <a:sym typeface="+mn-ea"/>
              </a:rPr>
              <a:t>:</a:t>
            </a:r>
            <a:r>
              <a:rPr sz="2400" spc="-6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z="2400" spc="-10" dirty="0">
                <a:latin typeface="Times New Roman" panose="02020603050405020304"/>
                <a:cs typeface="Times New Roman" panose="02020603050405020304"/>
                <a:sym typeface="+mn-ea"/>
              </a:rPr>
              <a:t>2183774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 panose="02020603050405020304"/>
                <a:cs typeface="Times New Roman" panose="02020603050405020304"/>
              </a:rPr>
              <a:t>Rohith</a:t>
            </a:r>
            <a:r>
              <a:rPr sz="24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dirty="0">
                <a:latin typeface="Times New Roman" panose="02020603050405020304"/>
                <a:cs typeface="Times New Roman" panose="02020603050405020304"/>
              </a:rPr>
              <a:t>Reddy</a:t>
            </a:r>
            <a:r>
              <a:rPr sz="24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dirty="0">
                <a:latin typeface="Times New Roman" panose="02020603050405020304"/>
                <a:cs typeface="Times New Roman" panose="02020603050405020304"/>
              </a:rPr>
              <a:t>Depa</a:t>
            </a:r>
            <a:r>
              <a:rPr sz="2400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dirty="0">
                <a:latin typeface="Times New Roman" panose="02020603050405020304"/>
                <a:cs typeface="Times New Roman" panose="02020603050405020304"/>
              </a:rPr>
              <a:t>:</a:t>
            </a:r>
            <a:r>
              <a:rPr sz="24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0" dirty="0">
                <a:latin typeface="Times New Roman" panose="02020603050405020304"/>
                <a:cs typeface="Times New Roman" panose="02020603050405020304"/>
              </a:rPr>
              <a:t>2295660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  <a:p>
            <a:pPr marL="12700" marR="5080" algn="ctr">
              <a:lnSpc>
                <a:spcPct val="122000"/>
              </a:lnSpc>
            </a:pPr>
            <a:endParaRPr sz="2400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4"/>
          <p:cNvSpPr txBox="1"/>
          <p:nvPr/>
        </p:nvSpPr>
        <p:spPr>
          <a:xfrm>
            <a:off x="231228" y="1209834"/>
            <a:ext cx="11603419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ctr">
              <a:lnSpc>
                <a:spcPct val="100000"/>
              </a:lnSpc>
              <a:spcBef>
                <a:spcPts val="70"/>
              </a:spcBef>
            </a:pPr>
            <a:r>
              <a:rPr lang="en-US" sz="48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Exploratory </a:t>
            </a:r>
            <a:r>
              <a:rPr lang="en-US" sz="48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48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n-US" sz="48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48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</a:t>
            </a:r>
            <a:r>
              <a:rPr lang="en-US" sz="48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r>
              <a:rPr lang="en-US" sz="48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z="48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Crime</a:t>
            </a:r>
            <a:r>
              <a:rPr lang="en-US" sz="48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48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endParaRPr lang="en-US" sz="4800" spc="-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0000"/>
              </a:lnSpc>
            </a:pP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US" sz="4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spc="-6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48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sz="4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rk</a:t>
            </a:r>
            <a:r>
              <a:rPr lang="en-US" sz="48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</a:t>
            </a:r>
            <a:endParaRPr lang="en-US" sz="4800" spc="-2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550105" cy="5234316"/>
          </a:xfrm>
        </p:spPr>
        <p:txBody>
          <a:bodyPr vert="horz" wrap="square" lIns="91440" tIns="45720" rIns="91440" bIns="45720" numCol="1" anchor="ctr" anchorCtr="0" compatLnSpc="1"/>
          <a:lstStyle/>
          <a:p>
            <a:r>
              <a:rPr lang="en-US" dirty="0">
                <a:latin typeface="Times New Roman" panose="02020603050405020304"/>
                <a:cs typeface="Times New Roman" panose="02020603050405020304"/>
              </a:rPr>
              <a:t>VISUALIZATION</a:t>
            </a:r>
            <a:endParaRPr lang="en-US" dirty="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ctrTitle"/>
          </p:nvPr>
        </p:nvSpPr>
        <p:spPr>
          <a:xfrm>
            <a:off x="914400" y="1122363"/>
            <a:ext cx="9988035" cy="814013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/>
          <a:p>
            <a:r>
              <a:rPr lang="en-US" sz="3600" dirty="0">
                <a:latin typeface="Times New Roman" panose="02020603050405020304"/>
                <a:cs typeface="Times New Roman" panose="02020603050405020304"/>
              </a:rPr>
              <a:t>PROCEDURE</a:t>
            </a:r>
            <a:endParaRPr lang="en-GB" sz="4400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567560" y="1936376"/>
            <a:ext cx="10786242" cy="5766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GeoPandas, the 'geometry' column is a special column that is used to store geometric objects such as points, lines, and polygons (Location co-ordinates in project). This column is a 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fundamental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feature of a Geo-Dataframe and this is what differentiates it from a regular Pandas Dataframe.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Once you have a Geo-DataFrame with a </a:t>
            </a:r>
            <a:r>
              <a:rPr lang="en-US" sz="1800" i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'geometry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' column, you can perform various spatial operations.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Examples of spatial operations include: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Buffering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Creating a buffer around geometries.</a:t>
            </a:r>
            <a:endParaRPr lang="en-US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Intersection, Union, Difference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Operations that compare or combine geometries.</a:t>
            </a:r>
            <a:endParaRPr lang="en-US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Distance Calculations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Calculating the distance between geometries.</a:t>
            </a:r>
            <a:endParaRPr lang="en-US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operations are carried out using the </a:t>
            </a:r>
            <a:r>
              <a:rPr lang="en-US" sz="1800" i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Shapely library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which GeoPandas relies on for geometric manipulations.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/>
          </a:p>
        </p:txBody>
      </p:sp>
      <p:sp>
        <p:nvSpPr>
          <p:cNvPr id="5" name="Title 4"/>
          <p:cNvSpPr txBox="1"/>
          <p:nvPr/>
        </p:nvSpPr>
        <p:spPr bwMode="auto">
          <a:xfrm>
            <a:off x="584199" y="969643"/>
            <a:ext cx="11040534" cy="5386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 kern="1200">
                <a:solidFill>
                  <a:schemeClr val="tx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</a:defRPr>
            </a:lvl9pPr>
          </a:lstStyle>
          <a:p>
            <a:r>
              <a:rPr lang="en-US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/>
                <a:cs typeface="Times New Roman" panose="02020603050405020304"/>
              </a:rPr>
              <a:t>DEMO</a:t>
            </a:r>
            <a:endParaRPr lang="en-US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/>
              <a:cs typeface="Times New Roman" panose="02020603050405020304"/>
            </a:endParaRPr>
          </a:p>
          <a:p>
            <a:endParaRPr lang="en-US" dirty="0">
              <a:latin typeface="Times New Roman" panose="02020603050405020304"/>
              <a:cs typeface="Times New Roman" panose="02020603050405020304"/>
            </a:endParaRPr>
          </a:p>
          <a:p>
            <a:endParaRPr lang="en-US" dirty="0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1100" y="1662213"/>
            <a:ext cx="4749799" cy="4998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05435" y="1122680"/>
            <a:ext cx="4333875" cy="1217930"/>
          </a:xfrm>
        </p:spPr>
        <p:txBody>
          <a:bodyPr/>
          <a:p>
            <a:r>
              <a:rPr 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"/>
                <a:cs typeface="Times"/>
                <a:sym typeface="+mn-ea"/>
              </a:rPr>
              <a:t>CONTRIBUTION</a:t>
            </a:r>
            <a:endParaRPr lang="en-US" sz="40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"/>
              <a:cs typeface="Times"/>
              <a:sym typeface="+mn-ea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23875" y="3013075"/>
            <a:ext cx="11053445" cy="2644140"/>
          </a:xfrm>
        </p:spPr>
        <p:txBody>
          <a:bodyPr/>
          <a:p>
            <a:pPr algn="just"/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Rohith</a:t>
            </a:r>
            <a:r>
              <a:rPr spc="-15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Reddy</a:t>
            </a:r>
            <a:r>
              <a:rPr spc="-15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Depa</a:t>
            </a:r>
            <a:r>
              <a:rPr spc="-2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:</a:t>
            </a:r>
            <a:r>
              <a:rPr spc="-15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pc="-10" dirty="0">
                <a:latin typeface="Times New Roman" panose="02020603050405020304"/>
                <a:cs typeface="Times New Roman" panose="02020603050405020304"/>
                <a:sym typeface="+mn-ea"/>
              </a:rPr>
              <a:t>2295660</a:t>
            </a:r>
            <a:r>
              <a:rPr lang="en-US" spc="-10" dirty="0">
                <a:latin typeface="Times New Roman" panose="02020603050405020304"/>
                <a:cs typeface="Times New Roman" panose="02020603050405020304"/>
                <a:sym typeface="+mn-ea"/>
              </a:rPr>
              <a:t> - Data Loading and Data Exploration,GeoPandas Integration,Boroughs Visualization Using Plotly Express</a:t>
            </a:r>
            <a:endParaRPr lang="en-US" spc="-10" dirty="0">
              <a:latin typeface="Times New Roman" panose="02020603050405020304"/>
              <a:cs typeface="Times New Roman" panose="02020603050405020304"/>
              <a:sym typeface="+mn-ea"/>
            </a:endParaRPr>
          </a:p>
          <a:p>
            <a:pPr algn="just"/>
            <a:endParaRPr lang="en-US" spc="-10" dirty="0">
              <a:latin typeface="Times New Roman" panose="02020603050405020304"/>
              <a:cs typeface="Times New Roman" panose="02020603050405020304"/>
              <a:sym typeface="+mn-ea"/>
            </a:endParaRPr>
          </a:p>
          <a:p>
            <a:pPr algn="just"/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Naga</a:t>
            </a:r>
            <a:r>
              <a:rPr spc="-35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Badra</a:t>
            </a:r>
            <a:r>
              <a:rPr spc="-3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Kali</a:t>
            </a:r>
            <a:r>
              <a:rPr spc="-4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Mylavarapu</a:t>
            </a:r>
            <a:r>
              <a:rPr spc="-3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:</a:t>
            </a:r>
            <a:r>
              <a:rPr spc="-3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pc="-10" dirty="0">
                <a:latin typeface="Times New Roman" panose="02020603050405020304"/>
                <a:cs typeface="Times New Roman" panose="02020603050405020304"/>
                <a:sym typeface="+mn-ea"/>
              </a:rPr>
              <a:t>2183705</a:t>
            </a:r>
            <a:r>
              <a:rPr lang="en-US" spc="-10" dirty="0">
                <a:latin typeface="Times New Roman" panose="02020603050405020304"/>
                <a:cs typeface="Times New Roman" panose="02020603050405020304"/>
                <a:sym typeface="+mn-ea"/>
              </a:rPr>
              <a:t>  - Temporal Analysis of Crime Incidents,Demographic Insights from Crime Data</a:t>
            </a:r>
            <a:endParaRPr lang="en-US" spc="-10" dirty="0">
              <a:latin typeface="Times New Roman" panose="02020603050405020304"/>
              <a:cs typeface="Times New Roman" panose="02020603050405020304"/>
              <a:sym typeface="+mn-ea"/>
            </a:endParaRPr>
          </a:p>
          <a:p>
            <a:pPr algn="just"/>
            <a:endParaRPr lang="en-US" spc="-10" dirty="0">
              <a:latin typeface="Times New Roman" panose="02020603050405020304"/>
              <a:cs typeface="Times New Roman" panose="02020603050405020304"/>
              <a:sym typeface="+mn-ea"/>
            </a:endParaRPr>
          </a:p>
          <a:p>
            <a:pPr algn="just">
              <a:lnSpc>
                <a:spcPct val="100000"/>
              </a:lnSpc>
              <a:spcBef>
                <a:spcPts val="100"/>
              </a:spcBef>
            </a:pPr>
            <a:r>
              <a:rPr spc="-25" dirty="0">
                <a:latin typeface="Times New Roman" panose="02020603050405020304"/>
                <a:cs typeface="Times New Roman" panose="02020603050405020304"/>
                <a:sym typeface="+mn-ea"/>
              </a:rPr>
              <a:t>Yaswanth</a:t>
            </a:r>
            <a:r>
              <a:rPr spc="-6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Chowdary</a:t>
            </a:r>
            <a:r>
              <a:rPr spc="-55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Pavuluri</a:t>
            </a:r>
            <a:r>
              <a:rPr spc="-55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dirty="0">
                <a:latin typeface="Times New Roman" panose="02020603050405020304"/>
                <a:cs typeface="Times New Roman" panose="02020603050405020304"/>
                <a:sym typeface="+mn-ea"/>
              </a:rPr>
              <a:t>:</a:t>
            </a:r>
            <a:r>
              <a:rPr spc="-60" dirty="0">
                <a:latin typeface="Times New Roman" panose="02020603050405020304"/>
                <a:cs typeface="Times New Roman" panose="02020603050405020304"/>
                <a:sym typeface="+mn-ea"/>
              </a:rPr>
              <a:t> </a:t>
            </a:r>
            <a:r>
              <a:rPr spc="-10" dirty="0">
                <a:latin typeface="Times New Roman" panose="02020603050405020304"/>
                <a:cs typeface="Times New Roman" panose="02020603050405020304"/>
                <a:sym typeface="+mn-ea"/>
              </a:rPr>
              <a:t>2183774</a:t>
            </a:r>
            <a:r>
              <a:rPr lang="en-US" spc="-10" dirty="0">
                <a:latin typeface="Times New Roman" panose="02020603050405020304"/>
                <a:cs typeface="Times New Roman" panose="02020603050405020304"/>
                <a:sym typeface="+mn-ea"/>
              </a:rPr>
              <a:t>  - Advanced Visualization of Crime Patterns,Correlation Analysis and GeoMapping Insights</a:t>
            </a:r>
            <a:endParaRPr lang="en-US" spc="-10" dirty="0">
              <a:latin typeface="Times New Roman" panose="02020603050405020304"/>
              <a:cs typeface="Times New Roman" panose="02020603050405020304"/>
              <a:sym typeface="+mn-ea"/>
            </a:endParaRPr>
          </a:p>
          <a:p>
            <a:pPr algn="just"/>
            <a:endParaRPr lang="en-US" spc="-10" dirty="0">
              <a:latin typeface="Times New Roman" panose="02020603050405020304"/>
              <a:cs typeface="Times New Roman" panose="02020603050405020304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995" y="980440"/>
            <a:ext cx="5376545" cy="895985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"/>
                <a:cs typeface="Times"/>
              </a:rPr>
              <a:t>CONCLUSION</a:t>
            </a:r>
            <a:endParaRPr lang="en-US" sz="4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"/>
              <a:cs typeface="Times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29147" y="2580740"/>
            <a:ext cx="9333705" cy="2643193"/>
          </a:xfrm>
        </p:spPr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summarize this project by  getting a strong understanding on the concepts of spatial distribution using GeoPandas.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classes like choropleth and geodatasets.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Real-world applications of these implementations.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Now, we are majorly working on report and wrapping the project with minor tasks to visualize the details of offence.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-1500000">
            <a:off x="350965" y="4336351"/>
            <a:ext cx="61357" cy="613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1005" y="1094105"/>
            <a:ext cx="8666480" cy="624205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br>
              <a:rPr lang="en-US" sz="4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"/>
                <a:cs typeface="Times"/>
              </a:rPr>
            </a:br>
            <a:br>
              <a:rPr lang="en-US" sz="4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"/>
                <a:cs typeface="Times"/>
              </a:rPr>
            </a:br>
            <a:r>
              <a:rPr lang="en-US" sz="4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"/>
                <a:cs typeface="Times"/>
              </a:rPr>
              <a:t>REFERENCES</a:t>
            </a:r>
            <a:endParaRPr lang="en-US" sz="4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"/>
              <a:cs typeface="Times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57260" y="2359611"/>
            <a:ext cx="9333705" cy="2780369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1800" u="sng" kern="10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"/>
              </a:rPr>
              <a:t>https://educationcommission.org/updates/five-ways-geospatial-analysis-can-help-visualize-and-solve-some-of-educations-biggest-challenges/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 algn="l">
              <a:buFont typeface="Arial" panose="020B0604020202020204" pitchFamily="34" charset="0"/>
              <a:buChar char="•"/>
            </a:pPr>
            <a:r>
              <a:rPr lang="en-US" sz="1800" u="sng" kern="100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https://geopandas.org/en/stable/docs/user_guide/projections.html</a:t>
            </a:r>
            <a:endParaRPr lang="en-US" sz="1800" u="sng" kern="100" dirty="0">
              <a:solidFill>
                <a:srgbClr val="0563C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 algn="l">
              <a:buFont typeface="Arial" panose="020B0604020202020204" pitchFamily="34" charset="0"/>
              <a:buChar char="•"/>
            </a:pPr>
            <a:r>
              <a:rPr lang="en-US" sz="1800" u="sng" kern="100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https://www.google.com/search?q=WGS84&amp;rlz=1C1GCEA_enUS1081US1082&amp;oq=WGS84&amp;gs_lcrp=EgZjaHJvbWUyBggAEEUYOdIBBzM2NGowajmoAgCwAgA&amp;sourceid=chrome&amp;ie=UTF-8</a:t>
            </a:r>
            <a:endParaRPr lang="en-US" sz="1800" u="sng" kern="100" dirty="0">
              <a:solidFill>
                <a:srgbClr val="0563C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 algn="l">
              <a:buFont typeface="Arial" panose="020B0604020202020204" pitchFamily="34" charset="0"/>
              <a:buChar char="•"/>
            </a:pPr>
            <a:r>
              <a:rPr lang="en-US" sz="1800" u="sng" kern="100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https://geopandas.org/en/v0.10.2/getting started/</a:t>
            </a:r>
            <a:r>
              <a:rPr lang="en-US" sz="1800" u="sng" kern="100" dirty="0" err="1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introduction.html#Concepts</a:t>
            </a:r>
            <a:r>
              <a:rPr lang="en-US" sz="1800" u="sng" kern="100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800" u="sng" kern="100" dirty="0">
              <a:solidFill>
                <a:srgbClr val="0563C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 algn="l">
              <a:buFont typeface="Arial" panose="020B0604020202020204" pitchFamily="34" charset="0"/>
              <a:buChar char="•"/>
            </a:pPr>
            <a:r>
              <a:rPr lang="en-US" sz="1800" u="sng" kern="100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https://towardsdatascience.com/interactive-geographical-maps-with-geopandas-4586a9d7cc10</a:t>
            </a:r>
            <a:endParaRPr lang="en-US" sz="1800" u="sng" kern="100" dirty="0">
              <a:solidFill>
                <a:srgbClr val="0563C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l"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-1500000">
            <a:off x="350965" y="4336351"/>
            <a:ext cx="61357" cy="613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ADMIN\Desktop\yaswanth\my necessities\thanks.gif"/>
          <p:cNvPicPr>
            <a:picLocks noChangeAspect="1" noChangeArrowheads="1" noCrop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282103" y="289440"/>
            <a:ext cx="11616972" cy="592209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ctrTitle"/>
          </p:nvPr>
        </p:nvSpPr>
        <p:spPr>
          <a:xfrm>
            <a:off x="914400" y="1122363"/>
            <a:ext cx="9412941" cy="814013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en-GB" sz="4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/>
                <a:cs typeface="Times New Roman" panose="02020603050405020304"/>
              </a:rPr>
              <a:t>CONTENTS</a:t>
            </a:r>
            <a:endParaRPr lang="en-GB" sz="4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41" name="Google Shape;141;p14"/>
          <p:cNvSpPr txBox="1">
            <a:spLocks noGrp="1"/>
          </p:cNvSpPr>
          <p:nvPr>
            <p:ph type="subTitle" idx="1"/>
          </p:nvPr>
        </p:nvSpPr>
        <p:spPr>
          <a:xfrm>
            <a:off x="1222076" y="1936376"/>
            <a:ext cx="9747848" cy="3560150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rmAutofit fontScale="85000" lnSpcReduction="20000"/>
          </a:bodyPr>
          <a:lstStyle/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/>
                <a:cs typeface="Times New Roman" panose="02020603050405020304"/>
              </a:rPr>
              <a:t>INTRODUCTION</a:t>
            </a:r>
            <a:endParaRPr lang="en-US" sz="2000" dirty="0">
              <a:latin typeface="Times New Roman" panose="02020603050405020304"/>
              <a:cs typeface="Times New Roman" panose="02020603050405020304"/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/>
                <a:cs typeface="Times New Roman" panose="02020603050405020304"/>
              </a:rPr>
              <a:t>BACKGROUND</a:t>
            </a:r>
            <a:endParaRPr lang="en-US" sz="2000" dirty="0">
              <a:latin typeface="Times New Roman" panose="02020603050405020304"/>
              <a:cs typeface="Times New Roman" panose="02020603050405020304"/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/>
                <a:cs typeface="Times New Roman" panose="02020603050405020304"/>
              </a:rPr>
              <a:t>MOTIVATION</a:t>
            </a:r>
            <a:endParaRPr lang="en-US" sz="2000" dirty="0">
              <a:latin typeface="Times New Roman" panose="02020603050405020304"/>
              <a:cs typeface="Times New Roman" panose="02020603050405020304"/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/>
                <a:cs typeface="Times New Roman" panose="02020603050405020304"/>
              </a:rPr>
              <a:t>GEOPANDAS &amp; related concepts. </a:t>
            </a:r>
            <a:endParaRPr lang="en-US" sz="2000" dirty="0">
              <a:latin typeface="Times New Roman" panose="02020603050405020304"/>
              <a:cs typeface="Times New Roman" panose="02020603050405020304"/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/>
                <a:cs typeface="Times New Roman" panose="02020603050405020304"/>
              </a:rPr>
              <a:t>VISUALIZATION</a:t>
            </a:r>
            <a:endParaRPr lang="en-US" sz="2000" dirty="0">
              <a:latin typeface="Times New Roman" panose="02020603050405020304"/>
              <a:cs typeface="Times New Roman" panose="02020603050405020304"/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/>
                <a:cs typeface="Times New Roman" panose="02020603050405020304"/>
              </a:rPr>
              <a:t>OUTPUT DEMO</a:t>
            </a:r>
            <a:endParaRPr lang="en-US" sz="2000" dirty="0">
              <a:latin typeface="Times New Roman" panose="02020603050405020304"/>
              <a:cs typeface="Times New Roman" panose="02020603050405020304"/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/>
                <a:cs typeface="Times New Roman" panose="02020603050405020304"/>
              </a:rPr>
              <a:t>REFERENCES</a:t>
            </a:r>
            <a:endParaRPr lang="en-US" sz="2000" dirty="0">
              <a:latin typeface="Times New Roman" panose="02020603050405020304"/>
              <a:cs typeface="Times New Roman" panose="02020603050405020304"/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/>
                <a:cs typeface="Times New Roman" panose="02020603050405020304"/>
              </a:rPr>
              <a:t>CONCLUSION</a:t>
            </a:r>
            <a:endParaRPr lang="en-US" sz="2000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dirty="0" smtClean="0"/>
            </a:fld>
            <a:endParaRPr 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ctrTitle"/>
          </p:nvPr>
        </p:nvSpPr>
        <p:spPr>
          <a:xfrm>
            <a:off x="1026180" y="1493932"/>
            <a:ext cx="9412941" cy="814013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en-GB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/>
                <a:cs typeface="Times New Roman" panose="02020603050405020304"/>
              </a:rPr>
              <a:t>INTRODUCTION</a:t>
            </a:r>
            <a:endParaRPr lang="en-GB" sz="40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41" name="Google Shape;141;p14"/>
          <p:cNvSpPr txBox="1">
            <a:spLocks noGrp="1"/>
          </p:cNvSpPr>
          <p:nvPr>
            <p:ph type="subTitle" idx="1"/>
          </p:nvPr>
        </p:nvSpPr>
        <p:spPr>
          <a:xfrm>
            <a:off x="1389529" y="3021195"/>
            <a:ext cx="9412941" cy="1931805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+mn-ea"/>
              </a:rPr>
              <a:t>The objective of this project is to analyze and visualize the geospatial distribution of crimes across the boroughs of New York City using the New York City crime/offense dataset. In addition to creating informative geoplots using GeoPandas, the project aims to identify and address specific challenges and issues within the dataset.</a:t>
            </a:r>
            <a:endParaRPr lang="en-US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ctrTitle"/>
          </p:nvPr>
        </p:nvSpPr>
        <p:spPr>
          <a:xfrm>
            <a:off x="914400" y="1122363"/>
            <a:ext cx="9412941" cy="814013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/>
          <a:p>
            <a:pPr algn="l"/>
            <a:r>
              <a:rPr lang="en-US" sz="4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/>
                <a:cs typeface="Times New Roman" panose="02020603050405020304"/>
              </a:rPr>
              <a:t>BOROUGHS – NEW YORK CITY</a:t>
            </a:r>
            <a:endParaRPr lang="en-US" sz="4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41" name="Google Shape;141;p14"/>
          <p:cNvSpPr txBox="1">
            <a:spLocks noGrp="1"/>
          </p:cNvSpPr>
          <p:nvPr>
            <p:ph type="subTitle" idx="1"/>
          </p:nvPr>
        </p:nvSpPr>
        <p:spPr>
          <a:xfrm>
            <a:off x="914400" y="2217684"/>
            <a:ext cx="9686706" cy="3184633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Boroughs of New York City are the five major governmental districts that compose New York City. They are,</a:t>
            </a:r>
            <a:endParaRPr lang="en-US" sz="20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0150" lvl="2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Bronx</a:t>
            </a:r>
            <a:endParaRPr lang="en-US" sz="20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0150" lvl="2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Brooklyn</a:t>
            </a:r>
            <a:endParaRPr lang="en-US" sz="20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0150" lvl="2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Manhattan</a:t>
            </a:r>
            <a:endParaRPr lang="en-US" sz="20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0150" lvl="2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Queens and </a:t>
            </a:r>
            <a:endParaRPr lang="en-US" sz="20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0150" lvl="2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Staten Island.</a:t>
            </a:r>
            <a:endParaRPr lang="en-US" sz="20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/>
          </a:p>
        </p:txBody>
      </p:sp>
      <p:sp>
        <p:nvSpPr>
          <p:cNvPr id="4" name="Title 4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1431651"/>
          </a:xfrm>
        </p:spPr>
        <p:txBody>
          <a:bodyPr vert="horz" wrap="square" lIns="91440" tIns="45720" rIns="91440" bIns="45720" numCol="1" anchor="ctr" anchorCtr="0" compatLnSpc="1"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/>
                <a:cs typeface="Times New Roman" panose="02020603050405020304"/>
              </a:rPr>
              <a:t>MOTIVATION</a:t>
            </a:r>
            <a:endParaRPr lang="en-US" sz="40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Google Shape;141;p14"/>
          <p:cNvSpPr txBox="1"/>
          <p:nvPr/>
        </p:nvSpPr>
        <p:spPr bwMode="auto">
          <a:xfrm>
            <a:off x="977926" y="2301765"/>
            <a:ext cx="10236148" cy="3342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121897" tIns="121897" rIns="121897" bIns="121897" numCol="1" anchor="t" anchorCtr="0" compatLnSpc="1">
            <a:noAutofit/>
          </a:bodyPr>
          <a:lstStyle>
            <a:lvl1pPr marL="0" indent="0" algn="ctr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indent="0" algn="ctr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914400" indent="0" algn="ctr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371600" indent="0" algn="ctr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828800" indent="0" algn="ctr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Motivation for this project is understand the geo-communication system adapted in police department and how they mobilize when offence takes place in a particular location.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Applications: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concepts also used in traffic congestion avoidance and E-commerce delivery system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identify hard-to-reach student in educational institutions.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ctrTitle"/>
          </p:nvPr>
        </p:nvSpPr>
        <p:spPr>
          <a:xfrm>
            <a:off x="1388853" y="1151118"/>
            <a:ext cx="9412941" cy="814013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</a:bodyPr>
          <a:lstStyle/>
          <a:p>
            <a:r>
              <a:rPr lang="en-GB" sz="4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/>
                <a:cs typeface="Times New Roman" panose="02020603050405020304"/>
              </a:rPr>
              <a:t>GEOPANDAS</a:t>
            </a:r>
            <a:endParaRPr lang="en-GB" sz="4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1450494" y="1965131"/>
            <a:ext cx="9289657" cy="390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GeoPandas is a widely used open-source library for working and manipulating </a:t>
            </a:r>
            <a:r>
              <a:rPr lang="en-US" sz="24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geospatial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in Python.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extends the functionalities of a pandas dataframe, thereby making it possible to handle spatial data within pandas.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GeoPandas combines the power of pandas with ‘Shapley’.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Shapley is a Python package for manipulation and analyzing geometric objects in the Cartesian plane.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ctrTitle"/>
          </p:nvPr>
        </p:nvSpPr>
        <p:spPr>
          <a:xfrm>
            <a:off x="1388853" y="1151118"/>
            <a:ext cx="9412941" cy="814013"/>
          </a:xfrm>
          <a:prstGeom prst="rect">
            <a:avLst/>
          </a:prstGeom>
        </p:spPr>
        <p:txBody>
          <a:bodyPr spcFirstLastPara="1" wrap="square" lIns="121897" tIns="121897" rIns="121897" bIns="121897" anchor="t" anchorCtr="0">
            <a:noAutofit/>
            <a:scene3d>
              <a:camera prst="orthographicFront"/>
              <a:lightRig rig="threePt" dir="t"/>
            </a:scene3d>
          </a:bodyPr>
          <a:lstStyle/>
          <a:p>
            <a:r>
              <a:rPr lang="en-GB" sz="4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/>
                <a:cs typeface="Times New Roman" panose="02020603050405020304"/>
              </a:rPr>
              <a:t>GEODATAFRAME</a:t>
            </a:r>
            <a:endParaRPr lang="en-GB" sz="4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1450494" y="1965131"/>
            <a:ext cx="9289657" cy="4734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GeoDataFrame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object is 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pandas.DataFrame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has a column with geometry values.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Latitude-Longitude data is the collective term used with projection on plot to pin-point a specific place. This is called </a:t>
            </a:r>
            <a:r>
              <a:rPr lang="en-US" sz="2000" dirty="0">
                <a:latin typeface="Baskerville Old Face" panose="02020602080505020303" pitchFamily="18" charset="0"/>
                <a:cs typeface="Times New Roman" panose="02020603050405020304" pitchFamily="18" charset="0"/>
              </a:rPr>
              <a:t>EPSG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(European Petroleum Survey Group).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represents Earth as a three-dimensional ellipsoid. It's used in Google Earth and GSP systems.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EPSG is a database of Coordinate Reference Systems (CRS) and related information. It assigns codes to various geodetic parameters, ensuring that coordinates describe positions unambiguously.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2664" y="980270"/>
            <a:ext cx="8666672" cy="895902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"/>
                <a:cs typeface="Times"/>
              </a:rPr>
              <a:t>Co-Ordinate Reference System</a:t>
            </a:r>
            <a:endParaRPr lang="en-US" sz="4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"/>
              <a:cs typeface="Times"/>
            </a:endParaRPr>
          </a:p>
        </p:txBody>
      </p:sp>
      <p:sp>
        <p:nvSpPr>
          <p:cNvPr id="8" name="TextBox 7"/>
          <p:cNvSpPr txBox="1"/>
          <p:nvPr/>
        </p:nvSpPr>
        <p:spPr>
          <a:xfrm rot="-1500000">
            <a:off x="350965" y="4336351"/>
            <a:ext cx="61357" cy="613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397000" y="2490827"/>
            <a:ext cx="9652000" cy="3252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fundamental functionality of spatial distribution using </a:t>
            </a:r>
            <a:r>
              <a:rPr lang="en-US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eoPandas is CRS.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GeoPandas allows you to specify a CRS for your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GeoDataFrame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which defines the coordinate system used for the geometries. This is crucial for accurate spatial operations and mapping.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CRS tells Python how those coordinates relate to places on the Earth. It provide a standardized way of describing locations on earth.</a:t>
            </a:r>
            <a:endParaRPr lang="en-US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Integration with Other Libraries: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GeoPandas can be used in conjunction with other geospatial libraries, such as </a:t>
            </a:r>
            <a:r>
              <a:rPr lang="en-US" sz="1800" i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Folium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for interactive maps, and tools like Fiona and </a:t>
            </a:r>
            <a:r>
              <a:rPr lang="en-US" sz="1800" i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Shapely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for additional geospatial functionality.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2664" y="980270"/>
            <a:ext cx="8666672" cy="895902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"/>
                <a:cs typeface="Times"/>
              </a:rPr>
              <a:t>CRS - WSG84 </a:t>
            </a:r>
            <a:endParaRPr lang="en-US" sz="44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"/>
              <a:cs typeface="Times"/>
            </a:endParaRPr>
          </a:p>
        </p:txBody>
      </p:sp>
      <p:sp>
        <p:nvSpPr>
          <p:cNvPr id="8" name="TextBox 7"/>
          <p:cNvSpPr txBox="1"/>
          <p:nvPr/>
        </p:nvSpPr>
        <p:spPr>
          <a:xfrm rot="-1500000">
            <a:off x="350965" y="4336351"/>
            <a:ext cx="61357" cy="613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397000" y="2490827"/>
            <a:ext cx="1014306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US" dirty="0">
              <a:solidFill>
                <a:srgbClr val="040C2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40C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World Geodetic System (WGS 84) is a 3-dimensional coordinate reference frame for establishing latitude, longitude and heights for navigation, positioning and targeting.</a:t>
            </a:r>
            <a:endParaRPr lang="en-US" dirty="0">
              <a:solidFill>
                <a:srgbClr val="040C2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040C2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40C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WGS84 CRS has become a global standard for latitude and longitude positions, such as those captured with GPS devices.</a:t>
            </a:r>
            <a:endParaRPr lang="en-US" dirty="0">
              <a:solidFill>
                <a:srgbClr val="040C2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040C2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40C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WGS84 is the popular CRS used in armed forces and police departments to identify or spot the exact locations.</a:t>
            </a:r>
            <a:endParaRPr lang="en-US" dirty="0">
              <a:solidFill>
                <a:srgbClr val="040C2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sm-template--red-line--2022-16x9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Them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5186</Words>
  <Application>WPS Presentation</Application>
  <PresentationFormat>Widescreen</PresentationFormat>
  <Paragraphs>135</Paragraphs>
  <Slides>16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Arial</vt:lpstr>
      <vt:lpstr>SimSun</vt:lpstr>
      <vt:lpstr>Wingdings</vt:lpstr>
      <vt:lpstr>Calibri</vt:lpstr>
      <vt:lpstr>Trebuchet MS</vt:lpstr>
      <vt:lpstr>Calibri Light</vt:lpstr>
      <vt:lpstr>Times New Roman</vt:lpstr>
      <vt:lpstr>Times New Roman</vt:lpstr>
      <vt:lpstr>Baskerville Old Face</vt:lpstr>
      <vt:lpstr>Times</vt:lpstr>
      <vt:lpstr>Microsoft YaHei</vt:lpstr>
      <vt:lpstr>Arial Unicode MS</vt:lpstr>
      <vt:lpstr>nsm-template--red-line--2022-16x9</vt:lpstr>
      <vt:lpstr>PowerPoint 演示文稿</vt:lpstr>
      <vt:lpstr>CONTENTS</vt:lpstr>
      <vt:lpstr>INTRODUCTION</vt:lpstr>
      <vt:lpstr>BOROUGHS – NEW YORK CITY</vt:lpstr>
      <vt:lpstr>MOTIVATION</vt:lpstr>
      <vt:lpstr>GEOPANDAS</vt:lpstr>
      <vt:lpstr>GEODATAFRAME</vt:lpstr>
      <vt:lpstr>Co-Ordinate Reference System</vt:lpstr>
      <vt:lpstr>CRS - WSG84 </vt:lpstr>
      <vt:lpstr>VISUALIZATION</vt:lpstr>
      <vt:lpstr>PROCEDURE</vt:lpstr>
      <vt:lpstr>PowerPoint 演示文稿</vt:lpstr>
      <vt:lpstr>PowerPoint 演示文稿</vt:lpstr>
      <vt:lpstr>CONCLUSION</vt:lpstr>
      <vt:lpstr>REFERENCES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CLASSIFICATION USING AWS SAGEMAKER AND S3   TEAM – CLOUD ALLIANCE</dc:title>
  <dc:creator>User</dc:creator>
  <cp:lastModifiedBy>Hp</cp:lastModifiedBy>
  <cp:revision>466</cp:revision>
  <dcterms:created xsi:type="dcterms:W3CDTF">2022-11-28T18:59:00Z</dcterms:created>
  <dcterms:modified xsi:type="dcterms:W3CDTF">2023-11-30T18:10:42Z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E2F512B1F7914B85811E026A58FCE0F8_13</vt:lpwstr>
  </property>
  <property fmtid="{D5CDD505-2E9C-101B-9397-08002B2CF9AE}" pid="3" name="KSOProductBuildVer">
    <vt:lpwstr>1033-12.2.0.13306</vt:lpwstr>
  </property>
</Properties>
</file>